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Gelasio" panose="020B0604020202020204" charset="0"/>
      <p:regular r:id="rId13"/>
    </p:embeddedFont>
    <p:embeddedFont>
      <p:font typeface="Lato" panose="020F0502020204030203" pitchFamily="34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4" d="100"/>
          <a:sy n="74" d="100"/>
        </p:scale>
        <p:origin x="44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28809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10" Type="http://schemas.openxmlformats.org/officeDocument/2006/relationships/image" Target="../media/image21.svg"/><Relationship Id="rId4" Type="http://schemas.openxmlformats.org/officeDocument/2006/relationships/image" Target="../media/image15.svg"/><Relationship Id="rId9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87297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Customer Shopping Behavior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63069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Uncovering insights from 3,900 purchases to drive strategic business decisions</a:t>
            </a:r>
            <a:endParaRPr lang="en-US" sz="175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E82825D-A656-27B9-6C90-38C933CCD61E}"/>
              </a:ext>
            </a:extLst>
          </p:cNvPr>
          <p:cNvSpPr/>
          <p:nvPr/>
        </p:nvSpPr>
        <p:spPr>
          <a:xfrm>
            <a:off x="12645737" y="7574972"/>
            <a:ext cx="1870363" cy="6026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807482"/>
            <a:ext cx="1459825" cy="426244"/>
          </a:xfrm>
          <a:prstGeom prst="roundRect">
            <a:avLst>
              <a:gd name="adj" fmla="val 17880"/>
            </a:avLst>
          </a:prstGeom>
          <a:solidFill>
            <a:srgbClr val="E8E8E3"/>
          </a:solidFill>
          <a:ln/>
        </p:spPr>
      </p:sp>
      <p:sp>
        <p:nvSpPr>
          <p:cNvPr id="3" name="Text 1"/>
          <p:cNvSpPr/>
          <p:nvPr/>
        </p:nvSpPr>
        <p:spPr>
          <a:xfrm>
            <a:off x="929878" y="875467"/>
            <a:ext cx="1187648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ACTION PLAN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793790" y="1324451"/>
            <a:ext cx="705242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Strategic Recommendations</a:t>
            </a:r>
            <a:endParaRPr lang="en-US" sz="4450" dirty="0"/>
          </a:p>
        </p:txBody>
      </p:sp>
      <p:sp>
        <p:nvSpPr>
          <p:cNvPr id="5" name="Shape 3"/>
          <p:cNvSpPr/>
          <p:nvPr/>
        </p:nvSpPr>
        <p:spPr>
          <a:xfrm>
            <a:off x="793790" y="2373392"/>
            <a:ext cx="6407944" cy="2229445"/>
          </a:xfrm>
          <a:prstGeom prst="roundRect">
            <a:avLst>
              <a:gd name="adj" fmla="val 4273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1028224" y="2607826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E5E5E0"/>
          </a:solidFill>
          <a:ln/>
        </p:spPr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15390" y="2794873"/>
            <a:ext cx="306110" cy="306110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1028224" y="351508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Boost Subscriptions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28224" y="4005501"/>
            <a:ext cx="5939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Promote exclusive benefits to convert 73% non-subscribers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428548" y="2373392"/>
            <a:ext cx="6408063" cy="2229445"/>
          </a:xfrm>
          <a:prstGeom prst="roundRect">
            <a:avLst>
              <a:gd name="adj" fmla="val 4273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11" name="Shape 8"/>
          <p:cNvSpPr/>
          <p:nvPr/>
        </p:nvSpPr>
        <p:spPr>
          <a:xfrm>
            <a:off x="7662982" y="2607826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E5E5E0"/>
          </a:solidFill>
          <a:ln/>
        </p:spPr>
      </p:sp>
      <p:pic>
        <p:nvPicPr>
          <p:cNvPr id="12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850148" y="2794873"/>
            <a:ext cx="306110" cy="306110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7662982" y="351508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Loyalty Programs</a:t>
            </a:r>
            <a:endParaRPr lang="en-US" sz="2200" dirty="0"/>
          </a:p>
        </p:txBody>
      </p:sp>
      <p:sp>
        <p:nvSpPr>
          <p:cNvPr id="14" name="Text 10"/>
          <p:cNvSpPr/>
          <p:nvPr/>
        </p:nvSpPr>
        <p:spPr>
          <a:xfrm>
            <a:off x="7662982" y="4005501"/>
            <a:ext cx="59391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Reward repeat buyers to strengthen loyal segment</a:t>
            </a:r>
            <a:endParaRPr lang="en-US" sz="1750" dirty="0"/>
          </a:p>
        </p:txBody>
      </p:sp>
      <p:sp>
        <p:nvSpPr>
          <p:cNvPr id="15" name="Shape 11"/>
          <p:cNvSpPr/>
          <p:nvPr/>
        </p:nvSpPr>
        <p:spPr>
          <a:xfrm>
            <a:off x="793790" y="4829651"/>
            <a:ext cx="6407944" cy="2592348"/>
          </a:xfrm>
          <a:prstGeom prst="roundRect">
            <a:avLst>
              <a:gd name="adj" fmla="val 3675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16" name="Shape 12"/>
          <p:cNvSpPr/>
          <p:nvPr/>
        </p:nvSpPr>
        <p:spPr>
          <a:xfrm>
            <a:off x="1028224" y="5064085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E5E5E0"/>
          </a:solidFill>
          <a:ln/>
        </p:spPr>
      </p:sp>
      <p:pic>
        <p:nvPicPr>
          <p:cNvPr id="17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15390" y="5251133"/>
            <a:ext cx="306110" cy="306110"/>
          </a:xfrm>
          <a:prstGeom prst="rect">
            <a:avLst/>
          </a:prstGeom>
        </p:spPr>
      </p:pic>
      <p:sp>
        <p:nvSpPr>
          <p:cNvPr id="18" name="Text 13"/>
          <p:cNvSpPr/>
          <p:nvPr/>
        </p:nvSpPr>
        <p:spPr>
          <a:xfrm>
            <a:off x="1028224" y="597134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Targeted Marketing</a:t>
            </a:r>
            <a:endParaRPr lang="en-US" sz="2200" dirty="0"/>
          </a:p>
        </p:txBody>
      </p:sp>
      <p:sp>
        <p:nvSpPr>
          <p:cNvPr id="19" name="Text 14"/>
          <p:cNvSpPr/>
          <p:nvPr/>
        </p:nvSpPr>
        <p:spPr>
          <a:xfrm>
            <a:off x="1028224" y="6461760"/>
            <a:ext cx="593907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Focus on high-revenue age groups and express shipping users</a:t>
            </a:r>
            <a:endParaRPr lang="en-US" sz="1750" dirty="0"/>
          </a:p>
        </p:txBody>
      </p:sp>
      <p:sp>
        <p:nvSpPr>
          <p:cNvPr id="20" name="Shape 15"/>
          <p:cNvSpPr/>
          <p:nvPr/>
        </p:nvSpPr>
        <p:spPr>
          <a:xfrm>
            <a:off x="7428548" y="4829651"/>
            <a:ext cx="6408063" cy="2592348"/>
          </a:xfrm>
          <a:prstGeom prst="roundRect">
            <a:avLst>
              <a:gd name="adj" fmla="val 3675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21" name="Shape 16"/>
          <p:cNvSpPr/>
          <p:nvPr/>
        </p:nvSpPr>
        <p:spPr>
          <a:xfrm>
            <a:off x="7662982" y="5064085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E5E5E0"/>
          </a:solidFill>
          <a:ln/>
        </p:spPr>
      </p:sp>
      <p:pic>
        <p:nvPicPr>
          <p:cNvPr id="22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850148" y="5251133"/>
            <a:ext cx="306110" cy="306110"/>
          </a:xfrm>
          <a:prstGeom prst="rect">
            <a:avLst/>
          </a:prstGeom>
        </p:spPr>
      </p:pic>
      <p:sp>
        <p:nvSpPr>
          <p:cNvPr id="23" name="Text 17"/>
          <p:cNvSpPr/>
          <p:nvPr/>
        </p:nvSpPr>
        <p:spPr>
          <a:xfrm>
            <a:off x="7662982" y="597134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Review Discounts</a:t>
            </a:r>
            <a:endParaRPr lang="en-US" sz="2200" dirty="0"/>
          </a:p>
        </p:txBody>
      </p:sp>
      <p:sp>
        <p:nvSpPr>
          <p:cNvPr id="24" name="Text 18"/>
          <p:cNvSpPr/>
          <p:nvPr/>
        </p:nvSpPr>
        <p:spPr>
          <a:xfrm>
            <a:off x="7662982" y="6461760"/>
            <a:ext cx="59391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Balance sales boosts with margin control strategies</a:t>
            </a:r>
            <a:endParaRPr lang="en-US" sz="175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ECAECD8-4103-E640-A01E-ADB518CF0F3B}"/>
              </a:ext>
            </a:extLst>
          </p:cNvPr>
          <p:cNvSpPr/>
          <p:nvPr/>
        </p:nvSpPr>
        <p:spPr>
          <a:xfrm>
            <a:off x="12645737" y="7574972"/>
            <a:ext cx="1870363" cy="6026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1220033"/>
            <a:ext cx="2032635" cy="426244"/>
          </a:xfrm>
          <a:prstGeom prst="roundRect">
            <a:avLst>
              <a:gd name="adj" fmla="val 17880"/>
            </a:avLst>
          </a:prstGeom>
          <a:solidFill>
            <a:srgbClr val="E8E8E3"/>
          </a:solidFill>
          <a:ln/>
        </p:spPr>
      </p:sp>
      <p:sp>
        <p:nvSpPr>
          <p:cNvPr id="3" name="Text 1"/>
          <p:cNvSpPr/>
          <p:nvPr/>
        </p:nvSpPr>
        <p:spPr>
          <a:xfrm>
            <a:off x="929878" y="1288018"/>
            <a:ext cx="1760458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DATASET OVERVIEW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793790" y="173700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The Foundation</a:t>
            </a:r>
            <a:endParaRPr lang="en-US" sz="4450" dirty="0"/>
          </a:p>
        </p:txBody>
      </p:sp>
      <p:sp>
        <p:nvSpPr>
          <p:cNvPr id="5" name="Text 3"/>
          <p:cNvSpPr/>
          <p:nvPr/>
        </p:nvSpPr>
        <p:spPr>
          <a:xfrm>
            <a:off x="793790" y="2899291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3.9K</a:t>
            </a:r>
            <a:endParaRPr lang="en-US" sz="5850" dirty="0"/>
          </a:p>
        </p:txBody>
      </p:sp>
      <p:sp>
        <p:nvSpPr>
          <p:cNvPr id="6" name="Text 4"/>
          <p:cNvSpPr/>
          <p:nvPr/>
        </p:nvSpPr>
        <p:spPr>
          <a:xfrm>
            <a:off x="1455420" y="393108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Total Purchases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5235893" y="2899291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18</a:t>
            </a:r>
            <a:endParaRPr lang="en-US" sz="5850" dirty="0"/>
          </a:p>
        </p:txBody>
      </p:sp>
      <p:sp>
        <p:nvSpPr>
          <p:cNvPr id="8" name="Text 6"/>
          <p:cNvSpPr/>
          <p:nvPr/>
        </p:nvSpPr>
        <p:spPr>
          <a:xfrm>
            <a:off x="5897523" y="393108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Data Features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9677995" y="2899291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4</a:t>
            </a:r>
            <a:endParaRPr lang="en-US" sz="5850" dirty="0"/>
          </a:p>
        </p:txBody>
      </p:sp>
      <p:sp>
        <p:nvSpPr>
          <p:cNvPr id="10" name="Text 8"/>
          <p:cNvSpPr/>
          <p:nvPr/>
        </p:nvSpPr>
        <p:spPr>
          <a:xfrm>
            <a:off x="10339626" y="393108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Product Categories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793790" y="46255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Key Data Points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793790" y="5320070"/>
            <a:ext cx="13042821" cy="1451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Customer demographics &amp; purchase history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Product details &amp; seasonal trends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Shopping behavior &amp; review ratings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Subscription &amp; shipping preferences</a:t>
            </a:r>
            <a:endParaRPr lang="en-US" sz="175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D61900F-D436-19BD-482A-2EE92AC8225A}"/>
              </a:ext>
            </a:extLst>
          </p:cNvPr>
          <p:cNvSpPr/>
          <p:nvPr/>
        </p:nvSpPr>
        <p:spPr>
          <a:xfrm>
            <a:off x="12645737" y="7574972"/>
            <a:ext cx="1870363" cy="6026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1658064"/>
            <a:ext cx="1892856" cy="441484"/>
          </a:xfrm>
          <a:prstGeom prst="roundRect">
            <a:avLst>
              <a:gd name="adj" fmla="val 17263"/>
            </a:avLst>
          </a:prstGeom>
          <a:noFill/>
          <a:ln w="7620">
            <a:solidFill>
              <a:srgbClr val="E5E5E0"/>
            </a:solidFill>
            <a:prstDash val="solid"/>
          </a:ln>
        </p:spPr>
      </p:sp>
      <p:sp>
        <p:nvSpPr>
          <p:cNvPr id="3" name="Text 1"/>
          <p:cNvSpPr/>
          <p:nvPr/>
        </p:nvSpPr>
        <p:spPr>
          <a:xfrm>
            <a:off x="937498" y="1733669"/>
            <a:ext cx="1605439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E5E5E0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PYTHON ANALYSIS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793790" y="2190274"/>
            <a:ext cx="649319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Data Preparation Journey</a:t>
            </a:r>
            <a:endParaRPr lang="en-US" sz="4450" dirty="0"/>
          </a:p>
        </p:txBody>
      </p:sp>
      <p:sp>
        <p:nvSpPr>
          <p:cNvPr id="5" name="Text 3"/>
          <p:cNvSpPr/>
          <p:nvPr/>
        </p:nvSpPr>
        <p:spPr>
          <a:xfrm>
            <a:off x="793790" y="3239214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Gelasio Light" pitchFamily="34" charset="0"/>
                <a:ea typeface="Gelasio Light" pitchFamily="34" charset="-122"/>
                <a:cs typeface="Gelasio Light" pitchFamily="34" charset="-120"/>
              </a:rPr>
              <a:t>01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793790" y="3594259"/>
            <a:ext cx="6407944" cy="30480"/>
          </a:xfrm>
          <a:prstGeom prst="rect">
            <a:avLst/>
          </a:prstGeom>
          <a:solidFill>
            <a:srgbClr val="E5E5E0"/>
          </a:solidFill>
          <a:ln/>
        </p:spPr>
      </p:sp>
      <p:sp>
        <p:nvSpPr>
          <p:cNvPr id="7" name="Text 5"/>
          <p:cNvSpPr/>
          <p:nvPr/>
        </p:nvSpPr>
        <p:spPr>
          <a:xfrm>
            <a:off x="793790" y="3768566"/>
            <a:ext cx="350996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Data Loading &amp; Exploration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93790" y="4258985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Imported dataset, checked structure and summary statistics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428548" y="3239214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Gelasio Light" pitchFamily="34" charset="0"/>
                <a:ea typeface="Gelasio Light" pitchFamily="34" charset="-122"/>
                <a:cs typeface="Gelasio Light" pitchFamily="34" charset="-120"/>
              </a:rPr>
              <a:t>02</a:t>
            </a:r>
            <a:endParaRPr lang="en-US" sz="1750" dirty="0"/>
          </a:p>
        </p:txBody>
      </p:sp>
      <p:sp>
        <p:nvSpPr>
          <p:cNvPr id="10" name="Shape 8"/>
          <p:cNvSpPr/>
          <p:nvPr/>
        </p:nvSpPr>
        <p:spPr>
          <a:xfrm>
            <a:off x="7428548" y="3594259"/>
            <a:ext cx="6408063" cy="30480"/>
          </a:xfrm>
          <a:prstGeom prst="rect">
            <a:avLst/>
          </a:prstGeom>
          <a:solidFill>
            <a:srgbClr val="E5E5E0"/>
          </a:solidFill>
          <a:ln/>
        </p:spPr>
      </p:sp>
      <p:sp>
        <p:nvSpPr>
          <p:cNvPr id="11" name="Text 9"/>
          <p:cNvSpPr/>
          <p:nvPr/>
        </p:nvSpPr>
        <p:spPr>
          <a:xfrm>
            <a:off x="7428548" y="3768566"/>
            <a:ext cx="344697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Cleaning &amp; Standardization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7428548" y="4258985"/>
            <a:ext cx="640806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Handled missing values, renamed columns to snake case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793790" y="5018723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Gelasio Light" pitchFamily="34" charset="0"/>
                <a:ea typeface="Gelasio Light" pitchFamily="34" charset="-122"/>
                <a:cs typeface="Gelasio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4" name="Shape 12"/>
          <p:cNvSpPr/>
          <p:nvPr/>
        </p:nvSpPr>
        <p:spPr>
          <a:xfrm>
            <a:off x="793790" y="5373767"/>
            <a:ext cx="6407944" cy="30480"/>
          </a:xfrm>
          <a:prstGeom prst="rect">
            <a:avLst/>
          </a:prstGeom>
          <a:solidFill>
            <a:srgbClr val="E5E5E0"/>
          </a:solidFill>
          <a:ln/>
        </p:spPr>
      </p:sp>
      <p:sp>
        <p:nvSpPr>
          <p:cNvPr id="15" name="Text 13"/>
          <p:cNvSpPr/>
          <p:nvPr/>
        </p:nvSpPr>
        <p:spPr>
          <a:xfrm>
            <a:off x="793790" y="554807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Feature Engineering</a:t>
            </a:r>
            <a:endParaRPr lang="en-US" sz="2200" dirty="0"/>
          </a:p>
        </p:txBody>
      </p:sp>
      <p:sp>
        <p:nvSpPr>
          <p:cNvPr id="16" name="Text 14"/>
          <p:cNvSpPr/>
          <p:nvPr/>
        </p:nvSpPr>
        <p:spPr>
          <a:xfrm>
            <a:off x="793790" y="6038493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Created age groups and purchase frequency metrics</a:t>
            </a:r>
            <a:endParaRPr lang="en-US" sz="1750" dirty="0"/>
          </a:p>
        </p:txBody>
      </p:sp>
      <p:sp>
        <p:nvSpPr>
          <p:cNvPr id="17" name="Text 15"/>
          <p:cNvSpPr/>
          <p:nvPr/>
        </p:nvSpPr>
        <p:spPr>
          <a:xfrm>
            <a:off x="7428548" y="5018723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Gelasio Light" pitchFamily="34" charset="0"/>
                <a:ea typeface="Gelasio Light" pitchFamily="34" charset="-122"/>
                <a:cs typeface="Gelasio Light" pitchFamily="34" charset="-120"/>
              </a:rPr>
              <a:t>04</a:t>
            </a:r>
            <a:endParaRPr lang="en-US" sz="1750" dirty="0"/>
          </a:p>
        </p:txBody>
      </p:sp>
      <p:sp>
        <p:nvSpPr>
          <p:cNvPr id="18" name="Shape 16"/>
          <p:cNvSpPr/>
          <p:nvPr/>
        </p:nvSpPr>
        <p:spPr>
          <a:xfrm>
            <a:off x="7428548" y="5373767"/>
            <a:ext cx="6408063" cy="30480"/>
          </a:xfrm>
          <a:prstGeom prst="rect">
            <a:avLst/>
          </a:prstGeom>
          <a:solidFill>
            <a:srgbClr val="E5E5E0"/>
          </a:solidFill>
          <a:ln/>
        </p:spPr>
      </p:sp>
      <p:sp>
        <p:nvSpPr>
          <p:cNvPr id="19" name="Text 17"/>
          <p:cNvSpPr/>
          <p:nvPr/>
        </p:nvSpPr>
        <p:spPr>
          <a:xfrm>
            <a:off x="7428548" y="554807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Database Integration</a:t>
            </a:r>
            <a:endParaRPr lang="en-US" sz="2200" dirty="0"/>
          </a:p>
        </p:txBody>
      </p:sp>
      <p:sp>
        <p:nvSpPr>
          <p:cNvPr id="20" name="Text 18"/>
          <p:cNvSpPr/>
          <p:nvPr/>
        </p:nvSpPr>
        <p:spPr>
          <a:xfrm>
            <a:off x="7428548" y="6038493"/>
            <a:ext cx="640806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Connected to PostgreSQL for advanced SQL analysis</a:t>
            </a:r>
            <a:endParaRPr lang="en-US" sz="175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EFC8EF8-C6A1-3CB9-8746-7A8424F5F157}"/>
              </a:ext>
            </a:extLst>
          </p:cNvPr>
          <p:cNvSpPr/>
          <p:nvPr/>
        </p:nvSpPr>
        <p:spPr>
          <a:xfrm>
            <a:off x="12645737" y="7574972"/>
            <a:ext cx="1870363" cy="6026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6280190" y="3150394"/>
            <a:ext cx="1459111" cy="426244"/>
          </a:xfrm>
          <a:prstGeom prst="roundRect">
            <a:avLst>
              <a:gd name="adj" fmla="val 17880"/>
            </a:avLst>
          </a:prstGeom>
          <a:solidFill>
            <a:srgbClr val="E8E8E3"/>
          </a:solidFill>
          <a:ln/>
        </p:spPr>
      </p:sp>
      <p:sp>
        <p:nvSpPr>
          <p:cNvPr id="4" name="Text 1"/>
          <p:cNvSpPr/>
          <p:nvPr/>
        </p:nvSpPr>
        <p:spPr>
          <a:xfrm>
            <a:off x="6416278" y="3218378"/>
            <a:ext cx="1186934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SQL INSIGHTS</a:t>
            </a: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6280190" y="3667363"/>
            <a:ext cx="594193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Key Business Questions</a:t>
            </a:r>
            <a:endParaRPr lang="en-US" sz="4450" dirty="0"/>
          </a:p>
        </p:txBody>
      </p:sp>
      <p:sp>
        <p:nvSpPr>
          <p:cNvPr id="6" name="Text 3"/>
          <p:cNvSpPr/>
          <p:nvPr/>
        </p:nvSpPr>
        <p:spPr>
          <a:xfrm>
            <a:off x="6280190" y="4716304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Structured analysis in PostgreSQL revealed critical patterns</a:t>
            </a:r>
            <a:endParaRPr lang="en-US" sz="175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6CE57C-8F03-5336-845E-028A95195A0C}"/>
              </a:ext>
            </a:extLst>
          </p:cNvPr>
          <p:cNvSpPr/>
          <p:nvPr/>
        </p:nvSpPr>
        <p:spPr>
          <a:xfrm>
            <a:off x="12645737" y="7574972"/>
            <a:ext cx="1870363" cy="6026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15603"/>
            <a:ext cx="752748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Revenue &amp; Customer Patterns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319695"/>
            <a:ext cx="8284131" cy="463903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9638943" y="281773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Gender Revenue Gap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9638943" y="3398877"/>
            <a:ext cx="4205168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Male customers generate 2x more revenue than female customers, indicating potential for targeted marketing strategies.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9638943" y="5105638"/>
            <a:ext cx="4205168" cy="1326713"/>
          </a:xfrm>
          <a:prstGeom prst="roundRect">
            <a:avLst>
              <a:gd name="adj" fmla="val 7181"/>
            </a:avLst>
          </a:prstGeom>
          <a:solidFill>
            <a:srgbClr val="DCDCD5"/>
          </a:solidFill>
          <a:ln/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65757" y="5457349"/>
            <a:ext cx="283488" cy="226814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0376059" y="5389126"/>
            <a:ext cx="324123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839 customers used discounts but still spent above average</a:t>
            </a:r>
            <a:endParaRPr lang="en-US" sz="175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F6C5DCF-A683-0FF1-42D7-97932156C566}"/>
              </a:ext>
            </a:extLst>
          </p:cNvPr>
          <p:cNvSpPr/>
          <p:nvPr/>
        </p:nvSpPr>
        <p:spPr>
          <a:xfrm>
            <a:off x="12645737" y="7574972"/>
            <a:ext cx="1870363" cy="6026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601039"/>
            <a:ext cx="746712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Product Performance Leaders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40054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Top-Rated Products</a:t>
            </a:r>
            <a:endParaRPr lang="en-US" sz="2200" dirty="0"/>
          </a:p>
        </p:txBody>
      </p:sp>
      <p:sp>
        <p:nvSpPr>
          <p:cNvPr id="4" name="Shape 2"/>
          <p:cNvSpPr/>
          <p:nvPr/>
        </p:nvSpPr>
        <p:spPr>
          <a:xfrm>
            <a:off x="793790" y="4208383"/>
            <a:ext cx="3454122" cy="283488"/>
          </a:xfrm>
          <a:prstGeom prst="roundRect">
            <a:avLst>
              <a:gd name="adj" fmla="val 33606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793790" y="4208383"/>
            <a:ext cx="3350419" cy="283488"/>
          </a:xfrm>
          <a:prstGeom prst="roundRect">
            <a:avLst>
              <a:gd name="adj" fmla="val 33606"/>
            </a:avLst>
          </a:prstGeom>
          <a:solidFill>
            <a:srgbClr val="E5E5E0"/>
          </a:solidFill>
          <a:ln/>
        </p:spPr>
      </p:sp>
      <p:sp>
        <p:nvSpPr>
          <p:cNvPr id="6" name="Text 4"/>
          <p:cNvSpPr/>
          <p:nvPr/>
        </p:nvSpPr>
        <p:spPr>
          <a:xfrm>
            <a:off x="4417933" y="4208383"/>
            <a:ext cx="534472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97%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93790" y="477524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Gloves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93790" y="5265658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3.86 rating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5235893" y="4208383"/>
            <a:ext cx="3436144" cy="283488"/>
          </a:xfrm>
          <a:prstGeom prst="roundRect">
            <a:avLst>
              <a:gd name="adj" fmla="val 33606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10" name="Shape 8"/>
          <p:cNvSpPr/>
          <p:nvPr/>
        </p:nvSpPr>
        <p:spPr>
          <a:xfrm>
            <a:off x="5235893" y="4208383"/>
            <a:ext cx="3298627" cy="283488"/>
          </a:xfrm>
          <a:prstGeom prst="roundRect">
            <a:avLst>
              <a:gd name="adj" fmla="val 33606"/>
            </a:avLst>
          </a:prstGeom>
          <a:solidFill>
            <a:srgbClr val="E5E5E0"/>
          </a:solidFill>
          <a:ln/>
        </p:spPr>
      </p:sp>
      <p:sp>
        <p:nvSpPr>
          <p:cNvPr id="11" name="Text 9"/>
          <p:cNvSpPr/>
          <p:nvPr/>
        </p:nvSpPr>
        <p:spPr>
          <a:xfrm>
            <a:off x="8842058" y="4208383"/>
            <a:ext cx="55245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96%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5235893" y="477524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Sandals</a:t>
            </a:r>
            <a:endParaRPr lang="en-US" sz="2200" dirty="0"/>
          </a:p>
        </p:txBody>
      </p:sp>
      <p:sp>
        <p:nvSpPr>
          <p:cNvPr id="13" name="Text 11"/>
          <p:cNvSpPr/>
          <p:nvPr/>
        </p:nvSpPr>
        <p:spPr>
          <a:xfrm>
            <a:off x="5235893" y="5265658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3.84 rating</a:t>
            </a:r>
            <a:endParaRPr lang="en-US" sz="1750" dirty="0"/>
          </a:p>
        </p:txBody>
      </p:sp>
      <p:sp>
        <p:nvSpPr>
          <p:cNvPr id="14" name="Shape 12"/>
          <p:cNvSpPr/>
          <p:nvPr/>
        </p:nvSpPr>
        <p:spPr>
          <a:xfrm>
            <a:off x="9677995" y="4208383"/>
            <a:ext cx="3446859" cy="283488"/>
          </a:xfrm>
          <a:prstGeom prst="roundRect">
            <a:avLst>
              <a:gd name="adj" fmla="val 33606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15" name="Shape 13"/>
          <p:cNvSpPr/>
          <p:nvPr/>
        </p:nvSpPr>
        <p:spPr>
          <a:xfrm>
            <a:off x="9677995" y="4208383"/>
            <a:ext cx="3274457" cy="283488"/>
          </a:xfrm>
          <a:prstGeom prst="roundRect">
            <a:avLst>
              <a:gd name="adj" fmla="val 33606"/>
            </a:avLst>
          </a:prstGeom>
          <a:solidFill>
            <a:srgbClr val="E5E5E0"/>
          </a:solidFill>
          <a:ln/>
        </p:spPr>
      </p:sp>
      <p:sp>
        <p:nvSpPr>
          <p:cNvPr id="16" name="Text 14"/>
          <p:cNvSpPr/>
          <p:nvPr/>
        </p:nvSpPr>
        <p:spPr>
          <a:xfrm>
            <a:off x="13294876" y="4208383"/>
            <a:ext cx="54173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95%</a:t>
            </a:r>
            <a:endParaRPr lang="en-US" sz="2200" dirty="0"/>
          </a:p>
        </p:txBody>
      </p:sp>
      <p:sp>
        <p:nvSpPr>
          <p:cNvPr id="17" name="Text 15"/>
          <p:cNvSpPr/>
          <p:nvPr/>
        </p:nvSpPr>
        <p:spPr>
          <a:xfrm>
            <a:off x="9677995" y="477524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Boots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9677995" y="5265658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3.82 rating</a:t>
            </a:r>
            <a:endParaRPr lang="en-US" sz="175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4EC9BB9-9F0F-0F93-388C-B2D79BD6CD5D}"/>
              </a:ext>
            </a:extLst>
          </p:cNvPr>
          <p:cNvSpPr/>
          <p:nvPr/>
        </p:nvSpPr>
        <p:spPr>
          <a:xfrm>
            <a:off x="12645737" y="7574972"/>
            <a:ext cx="1870363" cy="6026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09713"/>
            <a:ext cx="821567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Customer Segmentation Insights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672120"/>
            <a:ext cx="2411968" cy="241196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536757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Loyal Customers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5857994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3,116 customers (80%)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6356985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Backbone of revenue</a:t>
            </a:r>
            <a:endParaRPr lang="en-US" sz="17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5893" y="2672120"/>
            <a:ext cx="2411968" cy="241196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235893" y="536757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Returning Buyers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5235893" y="5857994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701 customers (18%)</a:t>
            </a:r>
            <a:endParaRPr lang="en-US" sz="1750" dirty="0"/>
          </a:p>
        </p:txBody>
      </p:sp>
      <p:sp>
        <p:nvSpPr>
          <p:cNvPr id="10" name="Text 6"/>
          <p:cNvSpPr/>
          <p:nvPr/>
        </p:nvSpPr>
        <p:spPr>
          <a:xfrm>
            <a:off x="5235893" y="6356985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Growth opportunity</a:t>
            </a:r>
            <a:endParaRPr lang="en-US" sz="1750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7995" y="2672120"/>
            <a:ext cx="2411968" cy="2411968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9677995" y="536757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New Customers</a:t>
            </a:r>
            <a:endParaRPr lang="en-US" sz="2200" dirty="0"/>
          </a:p>
        </p:txBody>
      </p:sp>
      <p:sp>
        <p:nvSpPr>
          <p:cNvPr id="13" name="Text 8"/>
          <p:cNvSpPr/>
          <p:nvPr/>
        </p:nvSpPr>
        <p:spPr>
          <a:xfrm>
            <a:off x="9677995" y="5857994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83 customers (2%)</a:t>
            </a:r>
            <a:endParaRPr lang="en-US" sz="1750" dirty="0"/>
          </a:p>
        </p:txBody>
      </p:sp>
      <p:sp>
        <p:nvSpPr>
          <p:cNvPr id="14" name="Text 9"/>
          <p:cNvSpPr/>
          <p:nvPr/>
        </p:nvSpPr>
        <p:spPr>
          <a:xfrm>
            <a:off x="9677995" y="6356985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Acquisition focus</a:t>
            </a:r>
            <a:endParaRPr lang="en-US" sz="175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358BB37-C5E9-4DCC-66E1-0FD3BC250632}"/>
              </a:ext>
            </a:extLst>
          </p:cNvPr>
          <p:cNvSpPr/>
          <p:nvPr/>
        </p:nvSpPr>
        <p:spPr>
          <a:xfrm>
            <a:off x="12645737" y="7574972"/>
            <a:ext cx="1870363" cy="6026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84848" y="528399"/>
            <a:ext cx="7077313" cy="6004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Subscription &amp; Shipping Analysis</a:t>
            </a:r>
            <a:endParaRPr lang="en-US" sz="37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848" y="1556147"/>
            <a:ext cx="8455223" cy="4512231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3172539" y="6098857"/>
            <a:ext cx="192167" cy="192167"/>
          </a:xfrm>
          <a:prstGeom prst="roundRect">
            <a:avLst>
              <a:gd name="adj" fmla="val 9517"/>
            </a:avLst>
          </a:prstGeom>
          <a:solidFill>
            <a:srgbClr val="2A2A23"/>
          </a:solidFill>
          <a:ln/>
        </p:spPr>
      </p:sp>
      <p:sp>
        <p:nvSpPr>
          <p:cNvPr id="5" name="Text 2"/>
          <p:cNvSpPr/>
          <p:nvPr/>
        </p:nvSpPr>
        <p:spPr>
          <a:xfrm>
            <a:off x="3425666" y="6098857"/>
            <a:ext cx="1410533" cy="1921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Non-Subscribers</a:t>
            </a:r>
            <a:endParaRPr lang="en-US" sz="1500" dirty="0"/>
          </a:p>
        </p:txBody>
      </p:sp>
      <p:sp>
        <p:nvSpPr>
          <p:cNvPr id="6" name="Shape 3"/>
          <p:cNvSpPr/>
          <p:nvPr/>
        </p:nvSpPr>
        <p:spPr>
          <a:xfrm>
            <a:off x="4988600" y="6098857"/>
            <a:ext cx="192167" cy="192167"/>
          </a:xfrm>
          <a:prstGeom prst="roundRect">
            <a:avLst>
              <a:gd name="adj" fmla="val 9517"/>
            </a:avLst>
          </a:prstGeom>
          <a:solidFill>
            <a:srgbClr val="8C8C76"/>
          </a:solidFill>
          <a:ln/>
        </p:spPr>
      </p:sp>
      <p:sp>
        <p:nvSpPr>
          <p:cNvPr id="7" name="Text 4"/>
          <p:cNvSpPr/>
          <p:nvPr/>
        </p:nvSpPr>
        <p:spPr>
          <a:xfrm>
            <a:off x="5241727" y="6098857"/>
            <a:ext cx="984885" cy="1921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Subscribers</a:t>
            </a:r>
            <a:endParaRPr lang="en-US" sz="1500" dirty="0"/>
          </a:p>
        </p:txBody>
      </p:sp>
      <p:sp>
        <p:nvSpPr>
          <p:cNvPr id="8" name="Text 5"/>
          <p:cNvSpPr/>
          <p:nvPr/>
        </p:nvSpPr>
        <p:spPr>
          <a:xfrm>
            <a:off x="9616559" y="3200995"/>
            <a:ext cx="2724031" cy="3002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Subscription Opportunity</a:t>
            </a:r>
            <a:endParaRPr lang="en-US" sz="1850" dirty="0"/>
          </a:p>
        </p:txBody>
      </p:sp>
      <p:sp>
        <p:nvSpPr>
          <p:cNvPr id="9" name="Text 6"/>
          <p:cNvSpPr/>
          <p:nvPr/>
        </p:nvSpPr>
        <p:spPr>
          <a:xfrm>
            <a:off x="9616559" y="3664029"/>
            <a:ext cx="4336375" cy="5679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Only 27% are subscribers despite similar spending patterns</a:t>
            </a:r>
            <a:endParaRPr lang="en-US" sz="1500" dirty="0"/>
          </a:p>
        </p:txBody>
      </p:sp>
      <p:sp>
        <p:nvSpPr>
          <p:cNvPr id="10" name="Text 7"/>
          <p:cNvSpPr/>
          <p:nvPr/>
        </p:nvSpPr>
        <p:spPr>
          <a:xfrm>
            <a:off x="9616559" y="4378404"/>
            <a:ext cx="4336375" cy="2839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Express shipping users spend $2 more on average</a:t>
            </a:r>
            <a:endParaRPr lang="en-US" sz="1500" dirty="0"/>
          </a:p>
        </p:txBody>
      </p:sp>
      <p:sp>
        <p:nvSpPr>
          <p:cNvPr id="11" name="Shape 8"/>
          <p:cNvSpPr/>
          <p:nvPr/>
        </p:nvSpPr>
        <p:spPr>
          <a:xfrm>
            <a:off x="684848" y="6657261"/>
            <a:ext cx="6548914" cy="1081445"/>
          </a:xfrm>
          <a:prstGeom prst="roundRect">
            <a:avLst>
              <a:gd name="adj" fmla="val 7464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884634" y="6857048"/>
            <a:ext cx="2402205" cy="3002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Subscribers</a:t>
            </a:r>
            <a:endParaRPr lang="en-US" sz="1850" dirty="0"/>
          </a:p>
        </p:txBody>
      </p:sp>
      <p:sp>
        <p:nvSpPr>
          <p:cNvPr id="13" name="Text 10"/>
          <p:cNvSpPr/>
          <p:nvPr/>
        </p:nvSpPr>
        <p:spPr>
          <a:xfrm>
            <a:off x="884634" y="7254954"/>
            <a:ext cx="6149340" cy="2839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$59.49 avg spend</a:t>
            </a:r>
            <a:endParaRPr lang="en-US" sz="1500" dirty="0"/>
          </a:p>
        </p:txBody>
      </p:sp>
      <p:sp>
        <p:nvSpPr>
          <p:cNvPr id="14" name="Shape 11"/>
          <p:cNvSpPr/>
          <p:nvPr/>
        </p:nvSpPr>
        <p:spPr>
          <a:xfrm>
            <a:off x="7396520" y="6657261"/>
            <a:ext cx="6548914" cy="1081445"/>
          </a:xfrm>
          <a:prstGeom prst="roundRect">
            <a:avLst>
              <a:gd name="adj" fmla="val 7464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7596307" y="6857048"/>
            <a:ext cx="2402205" cy="3002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Non-Subscribers</a:t>
            </a:r>
            <a:endParaRPr lang="en-US" sz="1850" dirty="0"/>
          </a:p>
        </p:txBody>
      </p:sp>
      <p:sp>
        <p:nvSpPr>
          <p:cNvPr id="16" name="Text 13"/>
          <p:cNvSpPr/>
          <p:nvPr/>
        </p:nvSpPr>
        <p:spPr>
          <a:xfrm>
            <a:off x="7596307" y="7254954"/>
            <a:ext cx="6149340" cy="2839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$59.87 avg spend</a:t>
            </a:r>
            <a:endParaRPr lang="en-US" sz="15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4008FC9-EAE9-86EF-8DEB-D6B4EBAE102F}"/>
              </a:ext>
            </a:extLst>
          </p:cNvPr>
          <p:cNvSpPr/>
          <p:nvPr/>
        </p:nvSpPr>
        <p:spPr>
          <a:xfrm>
            <a:off x="12645737" y="7818358"/>
            <a:ext cx="1870363" cy="3592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6280190" y="2968943"/>
            <a:ext cx="1414820" cy="426244"/>
          </a:xfrm>
          <a:prstGeom prst="roundRect">
            <a:avLst>
              <a:gd name="adj" fmla="val 17880"/>
            </a:avLst>
          </a:prstGeom>
          <a:solidFill>
            <a:srgbClr val="E8E8E3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16278" y="3091339"/>
            <a:ext cx="181451" cy="18145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688455" y="3036927"/>
            <a:ext cx="870466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POWER BI</a:t>
            </a:r>
            <a:endParaRPr lang="en-US" sz="1400" dirty="0"/>
          </a:p>
        </p:txBody>
      </p:sp>
      <p:sp>
        <p:nvSpPr>
          <p:cNvPr id="6" name="Text 2"/>
          <p:cNvSpPr/>
          <p:nvPr/>
        </p:nvSpPr>
        <p:spPr>
          <a:xfrm>
            <a:off x="6280190" y="348591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Interactive Dashboard</a:t>
            </a:r>
            <a:endParaRPr lang="en-US" sz="4450" dirty="0"/>
          </a:p>
        </p:txBody>
      </p:sp>
      <p:sp>
        <p:nvSpPr>
          <p:cNvPr id="7" name="Text 3"/>
          <p:cNvSpPr/>
          <p:nvPr/>
        </p:nvSpPr>
        <p:spPr>
          <a:xfrm>
            <a:off x="6280190" y="4534853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Real-time insights across customer behavior, revenue patterns, and product performance</a:t>
            </a:r>
            <a:endParaRPr lang="en-US" sz="175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2CACE74-2A54-8D4A-3504-DC24686A3016}"/>
              </a:ext>
            </a:extLst>
          </p:cNvPr>
          <p:cNvSpPr/>
          <p:nvPr/>
        </p:nvSpPr>
        <p:spPr>
          <a:xfrm>
            <a:off x="12645737" y="7574972"/>
            <a:ext cx="1870363" cy="6026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301</Words>
  <Application>Microsoft Office PowerPoint</Application>
  <PresentationFormat>Custom</PresentationFormat>
  <Paragraphs>90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Gelasio</vt:lpstr>
      <vt:lpstr>Gelasio Light</vt:lpstr>
      <vt:lpstr>Lato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Parth Deshmukh</cp:lastModifiedBy>
  <cp:revision>2</cp:revision>
  <dcterms:created xsi:type="dcterms:W3CDTF">2026-01-29T22:32:12Z</dcterms:created>
  <dcterms:modified xsi:type="dcterms:W3CDTF">2026-01-29T22:34:26Z</dcterms:modified>
</cp:coreProperties>
</file>